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75" r:id="rId2"/>
    <p:sldId id="376" r:id="rId3"/>
    <p:sldId id="377" r:id="rId4"/>
    <p:sldId id="378" r:id="rId5"/>
    <p:sldId id="379"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CC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996" y="-30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5D343EA-DE8A-49DF-B3A1-1A0FCA89E1FE}" type="datetimeFigureOut">
              <a:rPr lang="en-US" smtClean="0"/>
              <a:pPr/>
              <a:t>2/27/2012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CEDCA325-F350-435F-9C61-505198D970D4}" type="slidenum">
              <a:rPr lang="en-US" smtClean="0"/>
              <a:pPr/>
              <a:t>‹#›</a:t>
            </a:fld>
            <a:endParaRPr lang="en-US"/>
          </a:p>
        </p:txBody>
      </p:sp>
    </p:spTree>
    <p:extLst>
      <p:ext uri="{BB962C8B-B14F-4D97-AF65-F5344CB8AC3E}">
        <p14:creationId xmlns:p14="http://schemas.microsoft.com/office/powerpoint/2010/main" xmlns="" val="1774034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243A3DD-B451-4F9F-B8F4-CA82DD7B2B70}" type="slidenum">
              <a:rPr lang="en-US"/>
              <a:pPr/>
              <a:t>1</a:t>
            </a:fld>
            <a:endParaRPr lang="en-US"/>
          </a:p>
        </p:txBody>
      </p:sp>
      <p:sp>
        <p:nvSpPr>
          <p:cNvPr id="1661954" name="Rectangle 2"/>
          <p:cNvSpPr>
            <a:spLocks noGrp="1" noRot="1" noChangeAspect="1" noChangeArrowheads="1" noTextEdit="1"/>
          </p:cNvSpPr>
          <p:nvPr>
            <p:ph type="sldImg"/>
          </p:nvPr>
        </p:nvSpPr>
        <p:spPr>
          <a:xfrm>
            <a:off x="946150" y="487363"/>
            <a:ext cx="5422900" cy="4067175"/>
          </a:xfrm>
          <a:ln w="12700" cap="flat">
            <a:solidFill>
              <a:schemeClr val="tx1"/>
            </a:solidFill>
          </a:ln>
        </p:spPr>
      </p:sp>
      <p:sp>
        <p:nvSpPr>
          <p:cNvPr id="1661955" name="Rectangle 3"/>
          <p:cNvSpPr>
            <a:spLocks noGrp="1" noChangeArrowheads="1"/>
          </p:cNvSpPr>
          <p:nvPr>
            <p:ph type="body" idx="1"/>
          </p:nvPr>
        </p:nvSpPr>
        <p:spPr>
          <a:xfrm>
            <a:off x="975360" y="4563904"/>
            <a:ext cx="5364480" cy="4042172"/>
          </a:xfrm>
          <a:ln/>
        </p:spPr>
        <p:txBody>
          <a:bodyPr lIns="95647" tIns="46985" rIns="95647" bIns="46985"/>
          <a:lstStyle/>
          <a:p>
            <a:pPr>
              <a:lnSpc>
                <a:spcPct val="87000"/>
              </a:lnSpc>
            </a:pPr>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Introduction</a:t>
            </a:r>
            <a:endParaRPr lang="en-US" dirty="0"/>
          </a:p>
        </p:txBody>
      </p:sp>
      <p:sp>
        <p:nvSpPr>
          <p:cNvPr id="8" name="Slide Number Placeholder 7"/>
          <p:cNvSpPr>
            <a:spLocks noGrp="1"/>
          </p:cNvSpPr>
          <p:nvPr>
            <p:ph type="sldNum" sz="quarter" idx="11"/>
          </p:nvPr>
        </p:nvSpPr>
        <p:spPr/>
        <p:txBody>
          <a:bodyPr/>
          <a:lstStyle/>
          <a:p>
            <a:fld id="{BC4A4149-F86D-4576-8F6B-20C233E332E7}"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Introduction</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Introduction</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Introduction</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latin typeface="Verdana" pitchFamily="34" charset="0"/>
                <a:ea typeface="Verdana" pitchFamily="34" charset="0"/>
                <a:cs typeface="Verdana" pitchFamily="34"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latin typeface="Verdana" pitchFamily="34" charset="0"/>
                <a:ea typeface="Verdana" pitchFamily="34" charset="0"/>
                <a:cs typeface="Verdana" pitchFamily="34" charset="0"/>
              </a:defRPr>
            </a:lvl1pPr>
          </a:lstStyle>
          <a:p>
            <a:fld id="{BC4A4149-F86D-4576-8F6B-20C233E332E7}" type="slidenum">
              <a:rPr lang="en-US" smtClean="0"/>
              <a:pPr/>
              <a:t>‹#›</a:t>
            </a:fld>
            <a:endParaRPr lang="en-US" dirty="0"/>
          </a:p>
        </p:txBody>
      </p:sp>
      <p:sp>
        <p:nvSpPr>
          <p:cNvPr id="7" name="Rectangle 7"/>
          <p:cNvSpPr>
            <a:spLocks noChangeArrowheads="1"/>
          </p:cNvSpPr>
          <p:nvPr userDrawn="1"/>
        </p:nvSpPr>
        <p:spPr bwMode="auto">
          <a:xfrm>
            <a:off x="2514600" y="0"/>
            <a:ext cx="6629400" cy="1219200"/>
          </a:xfrm>
          <a:prstGeom prst="rect">
            <a:avLst/>
          </a:prstGeom>
          <a:gradFill rotWithShape="1">
            <a:gsLst>
              <a:gs pos="0">
                <a:srgbClr val="FFCC00">
                  <a:gamma/>
                  <a:tint val="0"/>
                  <a:invGamma/>
                </a:srgbClr>
              </a:gs>
              <a:gs pos="100000">
                <a:srgbClr val="FFCC00">
                  <a:alpha val="55000"/>
                </a:srgbClr>
              </a:gs>
            </a:gsLst>
            <a:lin ang="0" scaled="1"/>
          </a:gradFill>
          <a:ln w="9525">
            <a:noFill/>
            <a:miter lim="800000"/>
            <a:headEnd/>
            <a:tailEnd/>
          </a:ln>
          <a:effectLst/>
        </p:spPr>
        <p:txBody>
          <a:bodyPr wrap="none" anchor="ctr"/>
          <a:lstStyle/>
          <a:p>
            <a:pPr>
              <a:defRPr/>
            </a:pPr>
            <a:endParaRPr lang="en-US" sz="1200" b="0" dirty="0">
              <a:solidFill>
                <a:schemeClr val="tx1"/>
              </a:solidFill>
            </a:endParaRPr>
          </a:p>
        </p:txBody>
      </p:sp>
      <p:pic>
        <p:nvPicPr>
          <p:cNvPr id="8" name="Picture 8"/>
          <p:cNvPicPr>
            <a:picLocks noChangeAspect="1" noChangeArrowheads="1"/>
          </p:cNvPicPr>
          <p:nvPr userDrawn="1"/>
        </p:nvPicPr>
        <p:blipFill>
          <a:blip r:embed="rId13" cstate="print"/>
          <a:srcRect/>
          <a:stretch>
            <a:fillRect/>
          </a:stretch>
        </p:blipFill>
        <p:spPr bwMode="auto">
          <a:xfrm>
            <a:off x="0" y="0"/>
            <a:ext cx="2657475" cy="781050"/>
          </a:xfrm>
          <a:prstGeom prst="rect">
            <a:avLst/>
          </a:prstGeom>
          <a:noFill/>
          <a:ln w="9525">
            <a:noFill/>
            <a:miter lim="800000"/>
            <a:headEnd/>
            <a:tailEnd/>
          </a:ln>
        </p:spPr>
      </p:pic>
      <p:sp>
        <p:nvSpPr>
          <p:cNvPr id="9" name="Line 9"/>
          <p:cNvSpPr>
            <a:spLocks noChangeShapeType="1"/>
          </p:cNvSpPr>
          <p:nvPr userDrawn="1"/>
        </p:nvSpPr>
        <p:spPr bwMode="auto">
          <a:xfrm>
            <a:off x="0" y="1219200"/>
            <a:ext cx="9144000" cy="0"/>
          </a:xfrm>
          <a:prstGeom prst="line">
            <a:avLst/>
          </a:prstGeom>
          <a:noFill/>
          <a:ln w="25400">
            <a:solidFill>
              <a:srgbClr val="777777"/>
            </a:solidFill>
            <a:round/>
            <a:headEnd/>
            <a:tailEnd/>
          </a:ln>
          <a:effectLst/>
        </p:spPr>
        <p:txBody>
          <a:bodyPr/>
          <a:lstStyle/>
          <a:p>
            <a:pPr>
              <a:defRPr/>
            </a:pPr>
            <a:endParaRPr lang="en-US"/>
          </a:p>
        </p:txBody>
      </p:sp>
      <p:sp>
        <p:nvSpPr>
          <p:cNvPr id="10" name="Text Box 10"/>
          <p:cNvSpPr txBox="1">
            <a:spLocks noChangeArrowheads="1"/>
          </p:cNvSpPr>
          <p:nvPr userDrawn="1"/>
        </p:nvSpPr>
        <p:spPr bwMode="auto">
          <a:xfrm>
            <a:off x="152400" y="685800"/>
            <a:ext cx="2286000" cy="461665"/>
          </a:xfrm>
          <a:prstGeom prst="rect">
            <a:avLst/>
          </a:prstGeom>
          <a:noFill/>
          <a:ln w="9525">
            <a:noFill/>
            <a:miter lim="800000"/>
            <a:headEnd/>
            <a:tailEnd/>
          </a:ln>
          <a:effectLst/>
        </p:spPr>
        <p:txBody>
          <a:bodyPr>
            <a:spAutoFit/>
          </a:bodyPr>
          <a:lstStyle/>
          <a:p>
            <a:pPr algn="r">
              <a:defRPr/>
            </a:pPr>
            <a:r>
              <a:rPr lang="en-US" sz="1200" b="1" dirty="0" smtClean="0">
                <a:latin typeface="Verdana" pitchFamily="34" charset="0"/>
              </a:rPr>
              <a:t>ENGR330-1 Engineering</a:t>
            </a:r>
          </a:p>
          <a:p>
            <a:pPr algn="r">
              <a:defRPr/>
            </a:pPr>
            <a:r>
              <a:rPr lang="en-US" sz="1200" b="1" dirty="0" smtClean="0">
                <a:latin typeface="Verdana" pitchFamily="34" charset="0"/>
              </a:rPr>
              <a:t>Service Projects</a:t>
            </a:r>
            <a:endParaRPr lang="en-US" sz="1200" b="1" dirty="0">
              <a:latin typeface="Verdana" pitchFamily="34" charset="0"/>
            </a:endParaRPr>
          </a:p>
        </p:txBody>
      </p:sp>
      <p:sp>
        <p:nvSpPr>
          <p:cNvPr id="2" name="Title Placeholder 1"/>
          <p:cNvSpPr>
            <a:spLocks noGrp="1"/>
          </p:cNvSpPr>
          <p:nvPr>
            <p:ph type="title"/>
          </p:nvPr>
        </p:nvSpPr>
        <p:spPr>
          <a:xfrm>
            <a:off x="2438400" y="0"/>
            <a:ext cx="6705600" cy="1143000"/>
          </a:xfrm>
          <a:prstGeom prst="rect">
            <a:avLst/>
          </a:prstGeom>
        </p:spPr>
        <p:txBody>
          <a:bodyPr vert="horz" lIns="91440" tIns="45720" rIns="91440" bIns="45720" rtlCol="0" anchor="ctr">
            <a:noAutofit/>
          </a:bodyPr>
          <a:lstStyle/>
          <a:p>
            <a:r>
              <a:rPr lang="en-US" smtClean="0"/>
              <a:t>Click to edit Master title style</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latin typeface="Verdana" pitchFamily="34" charset="0"/>
                <a:ea typeface="Verdana" pitchFamily="34" charset="0"/>
                <a:cs typeface="Verdana" pitchFamily="34" charset="0"/>
              </a:defRPr>
            </a:lvl1pPr>
          </a:lstStyle>
          <a:p>
            <a:r>
              <a:rPr lang="en-US" smtClean="0"/>
              <a:t>Introduction</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914400" rtl="0" eaLnBrk="1" latinLnBrk="0" hangingPunct="1">
        <a:spcBef>
          <a:spcPct val="0"/>
        </a:spcBef>
        <a:buNone/>
        <a:defRPr sz="3600" b="1" kern="1200">
          <a:solidFill>
            <a:schemeClr val="tx1"/>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mdpub.com/SolarPane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0930" name="Rectangle 2"/>
          <p:cNvSpPr>
            <a:spLocks noGrp="1" noChangeArrowheads="1"/>
          </p:cNvSpPr>
          <p:nvPr>
            <p:ph type="title"/>
          </p:nvPr>
        </p:nvSpPr>
        <p:spPr>
          <a:xfrm>
            <a:off x="2892425" y="76200"/>
            <a:ext cx="6251575" cy="1066800"/>
          </a:xfrm>
          <a:noFill/>
          <a:ln/>
        </p:spPr>
        <p:txBody>
          <a:bodyPr/>
          <a:lstStyle/>
          <a:p>
            <a:r>
              <a:rPr lang="en-US" sz="3200" dirty="0"/>
              <a:t>Project: </a:t>
            </a:r>
            <a:r>
              <a:rPr lang="en-US" sz="3200" dirty="0" smtClean="0"/>
              <a:t>Electrification of Haiti (Solar Aspect)</a:t>
            </a:r>
            <a:endParaRPr lang="en-US" sz="3200" dirty="0"/>
          </a:p>
        </p:txBody>
      </p:sp>
      <p:sp>
        <p:nvSpPr>
          <p:cNvPr id="1660931" name="Rectangle 3"/>
          <p:cNvSpPr>
            <a:spLocks noChangeArrowheads="1"/>
          </p:cNvSpPr>
          <p:nvPr/>
        </p:nvSpPr>
        <p:spPr bwMode="auto">
          <a:xfrm>
            <a:off x="0" y="5715000"/>
            <a:ext cx="8589962" cy="1373209"/>
          </a:xfrm>
          <a:prstGeom prst="rect">
            <a:avLst/>
          </a:prstGeom>
          <a:solidFill>
            <a:srgbClr val="00CC00"/>
          </a:solidFill>
          <a:ln w="12700">
            <a:solidFill>
              <a:schemeClr val="tx1"/>
            </a:solidFill>
            <a:miter lim="800000"/>
            <a:headEnd/>
            <a:tailEnd/>
          </a:ln>
          <a:effectLst/>
        </p:spPr>
        <p:txBody>
          <a:bodyPr wrap="square" lIns="81194" tIns="39884" rIns="81194" bIns="39884">
            <a:spAutoFit/>
          </a:bodyPr>
          <a:lstStyle/>
          <a:p>
            <a:pPr defTabSz="820738"/>
            <a:r>
              <a:rPr lang="en-US" sz="1400" b="1" u="sng" dirty="0"/>
              <a:t>Benefits</a:t>
            </a:r>
            <a:r>
              <a:rPr lang="en-US" sz="1400" dirty="0" smtClean="0"/>
              <a:t>:  </a:t>
            </a:r>
            <a:endParaRPr lang="en-US" sz="1400" dirty="0"/>
          </a:p>
          <a:p>
            <a:pPr defTabSz="820738"/>
            <a:r>
              <a:rPr lang="en-US" sz="1400" dirty="0" smtClean="0"/>
              <a:t> </a:t>
            </a:r>
            <a:r>
              <a:rPr lang="en-US" sz="1400" i="1" dirty="0" smtClean="0"/>
              <a:t>HEALTH</a:t>
            </a:r>
            <a:r>
              <a:rPr lang="en-US" sz="1400" i="1" dirty="0" smtClean="0"/>
              <a:t>: </a:t>
            </a:r>
            <a:r>
              <a:rPr lang="en-US" sz="1400" dirty="0" smtClean="0"/>
              <a:t>Indirectly</a:t>
            </a:r>
            <a:r>
              <a:rPr lang="en-US" sz="1400" dirty="0" smtClean="0"/>
              <a:t> could  be beneficial to health due to education for adults.</a:t>
            </a:r>
          </a:p>
          <a:p>
            <a:pPr defTabSz="820738"/>
            <a:r>
              <a:rPr lang="en-US" sz="1400" i="1" dirty="0" smtClean="0"/>
              <a:t>SUSTAINABILITY: </a:t>
            </a:r>
            <a:r>
              <a:rPr lang="en-US" sz="1400" dirty="0" smtClean="0"/>
              <a:t>Moderate –Shouldn’t be high maintenance, but maintenance is not easy for locals  and could be expensive.</a:t>
            </a:r>
            <a:endParaRPr lang="en-US" sz="1400" dirty="0"/>
          </a:p>
          <a:p>
            <a:pPr defTabSz="820738"/>
            <a:r>
              <a:rPr lang="en-US" sz="1400" i="1" dirty="0" smtClean="0"/>
              <a:t>COST</a:t>
            </a:r>
            <a:r>
              <a:rPr lang="en-US" sz="1400" i="1" dirty="0"/>
              <a:t>:   </a:t>
            </a:r>
            <a:r>
              <a:rPr lang="en-US" sz="1400" dirty="0" smtClean="0"/>
              <a:t>None for them </a:t>
            </a:r>
          </a:p>
          <a:p>
            <a:pPr defTabSz="820738"/>
            <a:r>
              <a:rPr lang="en-US" sz="1400" i="1" dirty="0" smtClean="0"/>
              <a:t>HAITIAN </a:t>
            </a:r>
            <a:r>
              <a:rPr lang="en-US" sz="1400" i="1" dirty="0" smtClean="0"/>
              <a:t>OWNERSHIP</a:t>
            </a:r>
            <a:r>
              <a:rPr lang="en-US" sz="1400" b="1" dirty="0" smtClean="0"/>
              <a:t>: </a:t>
            </a:r>
            <a:r>
              <a:rPr lang="en-US" sz="1400" dirty="0" smtClean="0"/>
              <a:t>Low, but they could install it, and it could be used as a teaching about energy.</a:t>
            </a:r>
            <a:endParaRPr lang="en-US" sz="1400" dirty="0"/>
          </a:p>
        </p:txBody>
      </p:sp>
      <p:sp>
        <p:nvSpPr>
          <p:cNvPr id="1660933" name="Text Box 5"/>
          <p:cNvSpPr txBox="1">
            <a:spLocks noChangeArrowheads="1"/>
          </p:cNvSpPr>
          <p:nvPr/>
        </p:nvSpPr>
        <p:spPr bwMode="auto">
          <a:xfrm>
            <a:off x="5908675" y="3219450"/>
            <a:ext cx="1939925" cy="752475"/>
          </a:xfrm>
          <a:prstGeom prst="rect">
            <a:avLst/>
          </a:prstGeom>
          <a:noFill/>
          <a:ln w="12700">
            <a:noFill/>
            <a:miter lim="800000"/>
            <a:headEnd/>
            <a:tailEnd/>
          </a:ln>
          <a:effectLst/>
        </p:spPr>
        <p:txBody>
          <a:bodyPr lIns="82048" tIns="41025" rIns="82048" bIns="41025">
            <a:spAutoFit/>
          </a:bodyPr>
          <a:lstStyle/>
          <a:p>
            <a:pPr algn="ctr" defTabSz="820738">
              <a:spcBef>
                <a:spcPct val="50000"/>
              </a:spcBef>
            </a:pPr>
            <a:r>
              <a:rPr lang="en-US" sz="2200"/>
              <a:t>Image from Project</a:t>
            </a:r>
          </a:p>
        </p:txBody>
      </p:sp>
      <p:sp>
        <p:nvSpPr>
          <p:cNvPr id="1660937" name="Rectangle 9"/>
          <p:cNvSpPr>
            <a:spLocks noChangeArrowheads="1"/>
          </p:cNvSpPr>
          <p:nvPr/>
        </p:nvSpPr>
        <p:spPr bwMode="auto">
          <a:xfrm>
            <a:off x="298450" y="1268413"/>
            <a:ext cx="8448675" cy="942321"/>
          </a:xfrm>
          <a:prstGeom prst="rect">
            <a:avLst/>
          </a:prstGeom>
          <a:noFill/>
          <a:ln w="12700">
            <a:noFill/>
            <a:miter lim="800000"/>
            <a:headEnd/>
            <a:tailEnd/>
          </a:ln>
          <a:effectLst/>
        </p:spPr>
        <p:txBody>
          <a:bodyPr wrap="square" lIns="81194" tIns="39884" rIns="81194" bIns="39884">
            <a:spAutoFit/>
          </a:bodyPr>
          <a:lstStyle/>
          <a:p>
            <a:pPr defTabSz="820738"/>
            <a:r>
              <a:rPr lang="en-US" sz="1400" b="1" u="sng" dirty="0" smtClean="0"/>
              <a:t>Background</a:t>
            </a:r>
            <a:r>
              <a:rPr lang="en-US" sz="1400" dirty="0" smtClean="0"/>
              <a:t>:  </a:t>
            </a:r>
            <a:r>
              <a:rPr lang="en-US" sz="1400" dirty="0" smtClean="0"/>
              <a:t>The </a:t>
            </a:r>
            <a:r>
              <a:rPr lang="en-US" sz="1400" dirty="0" err="1" smtClean="0"/>
              <a:t>Peltan</a:t>
            </a:r>
            <a:r>
              <a:rPr lang="en-US" sz="1400" dirty="0" smtClean="0"/>
              <a:t> Christian School in Haiti would like to have a zero-cost source of electricity in order to power lights in their building at night to have adult vocational classes.  One of the options being considered for this is solar panels mounted on the school’s roof.</a:t>
            </a:r>
            <a:endParaRPr lang="en-US" sz="1400" dirty="0"/>
          </a:p>
          <a:p>
            <a:pPr marL="409575" lvl="1" defTabSz="820738"/>
            <a:endParaRPr lang="en-US" sz="1400" dirty="0"/>
          </a:p>
        </p:txBody>
      </p:sp>
      <p:sp>
        <p:nvSpPr>
          <p:cNvPr id="1660938" name="Rectangle 10"/>
          <p:cNvSpPr>
            <a:spLocks noChangeArrowheads="1"/>
          </p:cNvSpPr>
          <p:nvPr/>
        </p:nvSpPr>
        <p:spPr bwMode="auto">
          <a:xfrm>
            <a:off x="298451" y="1828801"/>
            <a:ext cx="3892549" cy="3958532"/>
          </a:xfrm>
          <a:prstGeom prst="rect">
            <a:avLst/>
          </a:prstGeom>
          <a:noFill/>
          <a:ln w="12700">
            <a:noFill/>
            <a:miter lim="800000"/>
            <a:headEnd/>
            <a:tailEnd/>
          </a:ln>
          <a:effectLst/>
        </p:spPr>
        <p:txBody>
          <a:bodyPr wrap="square" lIns="81194" tIns="39884" rIns="81194" bIns="39884">
            <a:spAutoFit/>
          </a:bodyPr>
          <a:lstStyle/>
          <a:p>
            <a:pPr defTabSz="820738"/>
            <a:endParaRPr lang="en-US" sz="1400" dirty="0" smtClean="0"/>
          </a:p>
          <a:p>
            <a:pPr defTabSz="820738"/>
            <a:r>
              <a:rPr lang="en-US" sz="1400" b="1" u="sng" dirty="0" smtClean="0"/>
              <a:t>Objectives:</a:t>
            </a:r>
          </a:p>
          <a:p>
            <a:pPr marL="168275" indent="-168275" defTabSz="820738">
              <a:buFont typeface="Arial" pitchFamily="34" charset="0"/>
              <a:buChar char="•"/>
            </a:pPr>
            <a:r>
              <a:rPr lang="en-US" sz="1400" dirty="0" smtClean="0"/>
              <a:t>Zero cost for Haitians</a:t>
            </a:r>
          </a:p>
          <a:p>
            <a:pPr marL="168275" indent="-168275" defTabSz="820738">
              <a:buFont typeface="Arial" pitchFamily="34" charset="0"/>
              <a:buChar char="•"/>
            </a:pPr>
            <a:r>
              <a:rPr lang="en-US" sz="1400" dirty="0" smtClean="0"/>
              <a:t>Provides enough electricity to power lights that give enough light for reading</a:t>
            </a:r>
          </a:p>
          <a:p>
            <a:pPr marL="168275" indent="-168275" defTabSz="820738">
              <a:buFont typeface="Arial" pitchFamily="34" charset="0"/>
              <a:buChar char="•"/>
            </a:pPr>
            <a:r>
              <a:rPr lang="en-US" sz="1400" dirty="0" smtClean="0"/>
              <a:t>Infrequent maintenance</a:t>
            </a:r>
            <a:endParaRPr lang="en-US" sz="1400" dirty="0" smtClean="0"/>
          </a:p>
          <a:p>
            <a:pPr marL="168275" indent="-168275" defTabSz="820738"/>
            <a:endParaRPr lang="en-US" sz="1400" dirty="0" smtClean="0"/>
          </a:p>
          <a:p>
            <a:pPr marL="168275" indent="-168275" defTabSz="820738"/>
            <a:r>
              <a:rPr lang="en-US" sz="1400" b="1" u="sng" dirty="0" smtClean="0"/>
              <a:t>Findings/Solutions</a:t>
            </a:r>
            <a:r>
              <a:rPr lang="en-US" sz="1400" b="1" u="sng" dirty="0" smtClean="0"/>
              <a:t>:</a:t>
            </a:r>
            <a:endParaRPr lang="en-US" sz="1400" dirty="0" smtClean="0"/>
          </a:p>
          <a:p>
            <a:pPr marL="168275" indent="-168275" defTabSz="820738">
              <a:buFont typeface="Arial" pitchFamily="34" charset="0"/>
              <a:buChar char="•"/>
            </a:pPr>
            <a:r>
              <a:rPr lang="en-US" sz="1400" dirty="0" smtClean="0"/>
              <a:t>Buying Solar Panels  is an option</a:t>
            </a:r>
          </a:p>
          <a:p>
            <a:pPr marL="168275" indent="-168275" defTabSz="820738">
              <a:buFont typeface="Arial" pitchFamily="34" charset="0"/>
              <a:buChar char="•"/>
            </a:pPr>
            <a:r>
              <a:rPr lang="en-US" sz="1400" dirty="0" smtClean="0"/>
              <a:t>Building Solar Panels is another option</a:t>
            </a:r>
          </a:p>
          <a:p>
            <a:pPr marL="168275" indent="-168275" defTabSz="820738">
              <a:buFont typeface="Arial" pitchFamily="34" charset="0"/>
              <a:buChar char="•"/>
            </a:pPr>
            <a:r>
              <a:rPr lang="en-US" sz="1400" dirty="0" smtClean="0"/>
              <a:t>Their power needs are feasible at a reasonable cost.</a:t>
            </a:r>
          </a:p>
          <a:p>
            <a:pPr marL="625475" lvl="1" indent="-168275" defTabSz="820738">
              <a:buFont typeface="Arial" pitchFamily="34" charset="0"/>
              <a:buChar char="•"/>
            </a:pPr>
            <a:r>
              <a:rPr lang="en-US" sz="1400" dirty="0" smtClean="0"/>
              <a:t>360 W * 4 hr = 1440 </a:t>
            </a:r>
            <a:r>
              <a:rPr lang="en-US" sz="1400" dirty="0" err="1" smtClean="0"/>
              <a:t>Wh</a:t>
            </a:r>
            <a:r>
              <a:rPr lang="en-US" sz="1400" dirty="0" smtClean="0"/>
              <a:t>/day (for half the building)</a:t>
            </a:r>
          </a:p>
          <a:p>
            <a:pPr marL="625475" lvl="1" indent="-168275" defTabSz="820738">
              <a:buFont typeface="Arial" pitchFamily="34" charset="0"/>
              <a:buChar char="•"/>
            </a:pPr>
            <a:r>
              <a:rPr lang="en-US" sz="1400" dirty="0" smtClean="0"/>
              <a:t>8 hours of sun = 180 W panels will do</a:t>
            </a:r>
            <a:endParaRPr lang="en-US" sz="1400" dirty="0" smtClean="0"/>
          </a:p>
          <a:p>
            <a:pPr marL="168275" indent="-168275" defTabSz="820738"/>
            <a:r>
              <a:rPr lang="en-US" sz="1400" dirty="0" smtClean="0"/>
              <a:t>Negatives:</a:t>
            </a:r>
            <a:endParaRPr lang="en-US" sz="1400" dirty="0" smtClean="0"/>
          </a:p>
          <a:p>
            <a:pPr marL="168275" indent="-168275" defTabSz="820738">
              <a:buFont typeface="Arial" pitchFamily="34" charset="0"/>
              <a:buChar char="•"/>
            </a:pPr>
            <a:r>
              <a:rPr lang="en-US" sz="1400" dirty="0" smtClean="0"/>
              <a:t>Maintenance costs may be high</a:t>
            </a:r>
          </a:p>
          <a:p>
            <a:pPr marL="168275" indent="-168275" defTabSz="820738">
              <a:buFont typeface="Arial" pitchFamily="34" charset="0"/>
              <a:buChar char="•"/>
            </a:pPr>
            <a:r>
              <a:rPr lang="en-US" sz="1400" dirty="0" smtClean="0"/>
              <a:t>Difficult to find Haitian ownership aspect</a:t>
            </a:r>
            <a:endParaRPr lang="en-US" sz="1400" dirty="0" smtClean="0"/>
          </a:p>
        </p:txBody>
      </p:sp>
      <p:sp>
        <p:nvSpPr>
          <p:cNvPr id="23" name="Slide Number Placeholder 22"/>
          <p:cNvSpPr>
            <a:spLocks noGrp="1"/>
          </p:cNvSpPr>
          <p:nvPr>
            <p:ph type="sldNum" sz="quarter" idx="11"/>
          </p:nvPr>
        </p:nvSpPr>
        <p:spPr>
          <a:xfrm>
            <a:off x="7010400" y="6492875"/>
            <a:ext cx="2133600" cy="365125"/>
          </a:xfrm>
        </p:spPr>
        <p:txBody>
          <a:bodyPr/>
          <a:lstStyle/>
          <a:p>
            <a:fld id="{BC4A4149-F86D-4576-8F6B-20C233E332E7}" type="slidenum">
              <a:rPr lang="en-US" smtClean="0"/>
              <a:pPr/>
              <a:t>1</a:t>
            </a:fld>
            <a:endParaRPr lang="en-US" dirty="0"/>
          </a:p>
        </p:txBody>
      </p:sp>
      <p:pic>
        <p:nvPicPr>
          <p:cNvPr id="12" name="Picture 11" descr="solar7.jpg"/>
          <p:cNvPicPr>
            <a:picLocks noChangeAspect="1"/>
          </p:cNvPicPr>
          <p:nvPr/>
        </p:nvPicPr>
        <p:blipFill>
          <a:blip r:embed="rId3" cstate="print"/>
          <a:stretch>
            <a:fillRect/>
          </a:stretch>
        </p:blipFill>
        <p:spPr>
          <a:xfrm>
            <a:off x="4572000" y="2209800"/>
            <a:ext cx="3886200" cy="2914650"/>
          </a:xfrm>
          <a:prstGeom prst="rect">
            <a:avLst/>
          </a:prstGeom>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Electricity Needs</a:t>
            </a:r>
            <a:endParaRPr lang="en-US" dirty="0"/>
          </a:p>
        </p:txBody>
      </p:sp>
      <p:sp>
        <p:nvSpPr>
          <p:cNvPr id="3" name="Content Placeholder 2"/>
          <p:cNvSpPr>
            <a:spLocks noGrp="1"/>
          </p:cNvSpPr>
          <p:nvPr>
            <p:ph idx="1"/>
          </p:nvPr>
        </p:nvSpPr>
        <p:spPr>
          <a:xfrm>
            <a:off x="0" y="1600201"/>
            <a:ext cx="9144000" cy="4724399"/>
          </a:xfrm>
        </p:spPr>
        <p:txBody>
          <a:bodyPr>
            <a:noAutofit/>
          </a:bodyPr>
          <a:lstStyle/>
          <a:p>
            <a:r>
              <a:rPr lang="en-US" sz="2400" dirty="0" smtClean="0"/>
              <a:t>30 foot-candles is the standard here for reading.  However, that is probably relatively bright, so estimates were done with 20 </a:t>
            </a:r>
            <a:r>
              <a:rPr lang="en-US" sz="2400" dirty="0" err="1" smtClean="0"/>
              <a:t>fc</a:t>
            </a:r>
            <a:r>
              <a:rPr lang="en-US" sz="2400" dirty="0" smtClean="0"/>
              <a:t>.</a:t>
            </a:r>
          </a:p>
          <a:p>
            <a:r>
              <a:rPr lang="en-US" sz="2400" dirty="0" smtClean="0"/>
              <a:t>School is about 23 by 47 feet internally.</a:t>
            </a:r>
          </a:p>
          <a:p>
            <a:r>
              <a:rPr lang="en-US" sz="2400" dirty="0" smtClean="0"/>
              <a:t>If we light half, 11 * 23 feet = 253 square feet. </a:t>
            </a:r>
          </a:p>
          <a:p>
            <a:r>
              <a:rPr lang="en-US" sz="2400" dirty="0" smtClean="0"/>
              <a:t>Simple Lumen Method:</a:t>
            </a:r>
          </a:p>
          <a:p>
            <a:pPr lvl="1">
              <a:buNone/>
            </a:pPr>
            <a:r>
              <a:rPr lang="en-US" sz="2000" dirty="0" err="1" smtClean="0"/>
              <a:t>Fc</a:t>
            </a:r>
            <a:r>
              <a:rPr lang="en-US" sz="2000" dirty="0" smtClean="0"/>
              <a:t> </a:t>
            </a:r>
            <a:r>
              <a:rPr lang="en-US" sz="2000" dirty="0" smtClean="0"/>
              <a:t>= total lumens/ (2 * Area)  , total lumens = </a:t>
            </a:r>
            <a:r>
              <a:rPr lang="en-US" sz="2000" dirty="0" err="1" smtClean="0"/>
              <a:t>Fc</a:t>
            </a:r>
            <a:r>
              <a:rPr lang="en-US" sz="2000" dirty="0" smtClean="0"/>
              <a:t>*2*Area</a:t>
            </a:r>
          </a:p>
          <a:p>
            <a:pPr lvl="1">
              <a:buNone/>
            </a:pPr>
            <a:endParaRPr lang="en-US" sz="2400" dirty="0" smtClean="0"/>
          </a:p>
          <a:p>
            <a:pPr lvl="1">
              <a:buNone/>
            </a:pPr>
            <a:r>
              <a:rPr lang="en-US" sz="2400" b="1" dirty="0" smtClean="0"/>
              <a:t>Total Lumens Needed =  about 10,120</a:t>
            </a:r>
          </a:p>
          <a:p>
            <a:pPr lvl="1">
              <a:buNone/>
            </a:pPr>
            <a:r>
              <a:rPr lang="en-US" sz="2400" dirty="0" smtClean="0"/>
              <a:t>800 lumens per bulb = 12 to 13 bulbs</a:t>
            </a:r>
          </a:p>
          <a:p>
            <a:pPr lvl="1">
              <a:buNone/>
            </a:pPr>
            <a:r>
              <a:rPr lang="en-US" sz="2400" dirty="0" smtClean="0"/>
              <a:t>About 15 watts per bulb (CFL) = 360 Watts </a:t>
            </a:r>
          </a:p>
          <a:p>
            <a:pPr lvl="1">
              <a:buNone/>
            </a:pPr>
            <a:r>
              <a:rPr lang="en-US" sz="2400" dirty="0" smtClean="0"/>
              <a:t>360 W * 4 hrs/day = </a:t>
            </a:r>
            <a:r>
              <a:rPr lang="en-US" sz="2400" b="1" u="sng" dirty="0" smtClean="0"/>
              <a:t>1440 Watt-hours per day</a:t>
            </a:r>
            <a:endParaRPr lang="en-US" sz="2400" b="1" u="sng" dirty="0"/>
          </a:p>
        </p:txBody>
      </p:sp>
      <p:sp>
        <p:nvSpPr>
          <p:cNvPr id="4" name="Slide Number Placeholder 3"/>
          <p:cNvSpPr>
            <a:spLocks noGrp="1"/>
          </p:cNvSpPr>
          <p:nvPr>
            <p:ph type="sldNum" sz="quarter" idx="11"/>
          </p:nvPr>
        </p:nvSpPr>
        <p:spPr/>
        <p:txBody>
          <a:bodyPr/>
          <a:lstStyle/>
          <a:p>
            <a:fld id="{BC4A4149-F86D-4576-8F6B-20C233E332E7}"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Options</a:t>
            </a:r>
            <a:endParaRPr lang="en-US" dirty="0"/>
          </a:p>
        </p:txBody>
      </p:sp>
      <p:sp>
        <p:nvSpPr>
          <p:cNvPr id="3" name="Content Placeholder 2"/>
          <p:cNvSpPr>
            <a:spLocks noGrp="1"/>
          </p:cNvSpPr>
          <p:nvPr>
            <p:ph idx="1"/>
          </p:nvPr>
        </p:nvSpPr>
        <p:spPr/>
        <p:txBody>
          <a:bodyPr>
            <a:normAutofit/>
          </a:bodyPr>
          <a:lstStyle/>
          <a:p>
            <a:r>
              <a:rPr lang="en-US" sz="2400" dirty="0" smtClean="0"/>
              <a:t>Buy pre-made panels</a:t>
            </a:r>
          </a:p>
          <a:p>
            <a:pPr lvl="1"/>
            <a:r>
              <a:rPr lang="en-US" sz="2000" dirty="0" smtClean="0"/>
              <a:t>8 hours of sun/day (4 hours of power needed, so half the Watts needed)</a:t>
            </a:r>
          </a:p>
          <a:p>
            <a:pPr lvl="1"/>
            <a:r>
              <a:rPr lang="en-US" sz="2000" dirty="0" smtClean="0"/>
              <a:t>About $3 per Watt (high estimate)</a:t>
            </a:r>
          </a:p>
          <a:p>
            <a:pPr lvl="1"/>
            <a:r>
              <a:rPr lang="en-US" sz="2000" dirty="0" smtClean="0"/>
              <a:t>360 Watts / 2 = 180 W, 180 W * $3/W = </a:t>
            </a:r>
            <a:r>
              <a:rPr lang="en-US" sz="2000" b="1" dirty="0" smtClean="0"/>
              <a:t>$540</a:t>
            </a:r>
          </a:p>
          <a:p>
            <a:r>
              <a:rPr lang="en-US" sz="2400" dirty="0" smtClean="0"/>
              <a:t>Make Our own</a:t>
            </a:r>
          </a:p>
          <a:p>
            <a:pPr lvl="1"/>
            <a:r>
              <a:rPr lang="en-US" sz="2000" dirty="0" smtClean="0"/>
              <a:t>At </a:t>
            </a:r>
            <a:r>
              <a:rPr lang="en-US" sz="2000" dirty="0" smtClean="0">
                <a:hlinkClick r:id="rId2"/>
              </a:rPr>
              <a:t>http://www.mdpub.com/SolarPanel</a:t>
            </a:r>
            <a:r>
              <a:rPr lang="en-US" sz="2000" dirty="0" smtClean="0">
                <a:hlinkClick r:id="rId2"/>
              </a:rPr>
              <a:t>/</a:t>
            </a:r>
            <a:r>
              <a:rPr lang="en-US" sz="2000" dirty="0" smtClean="0"/>
              <a:t> directions are given for how one man built a 60 W panel for about $100.  If we estimate $150/ 60 W, that’s </a:t>
            </a:r>
            <a:r>
              <a:rPr lang="en-US" sz="2000" b="1" dirty="0" smtClean="0"/>
              <a:t>$450</a:t>
            </a:r>
            <a:r>
              <a:rPr lang="en-US" sz="2000" dirty="0" smtClean="0"/>
              <a:t>, but a lot of work. </a:t>
            </a:r>
            <a:r>
              <a:rPr lang="en-US" sz="2000" dirty="0" smtClean="0">
                <a:sym typeface="Wingdings" pitchFamily="2" charset="2"/>
              </a:rPr>
              <a:t></a:t>
            </a:r>
            <a:endParaRPr lang="en-US" sz="2000" b="1" dirty="0" smtClean="0"/>
          </a:p>
          <a:p>
            <a:pPr lvl="1"/>
            <a:endParaRPr lang="en-US" sz="2000" dirty="0"/>
          </a:p>
        </p:txBody>
      </p:sp>
      <p:sp>
        <p:nvSpPr>
          <p:cNvPr id="4" name="Slide Number Placeholder 3"/>
          <p:cNvSpPr>
            <a:spLocks noGrp="1"/>
          </p:cNvSpPr>
          <p:nvPr>
            <p:ph type="sldNum" sz="quarter" idx="11"/>
          </p:nvPr>
        </p:nvSpPr>
        <p:spPr/>
        <p:txBody>
          <a:bodyPr/>
          <a:lstStyle/>
          <a:p>
            <a:fld id="{BC4A4149-F86D-4576-8F6B-20C233E332E7}"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Homemade Solar Panel Building Process</a:t>
            </a:r>
            <a:endParaRPr lang="en-US" dirty="0"/>
          </a:p>
        </p:txBody>
      </p:sp>
      <p:pic>
        <p:nvPicPr>
          <p:cNvPr id="5" name="Content Placeholder 4" descr="solar1.jpg"/>
          <p:cNvPicPr>
            <a:picLocks noGrp="1" noChangeAspect="1"/>
          </p:cNvPicPr>
          <p:nvPr>
            <p:ph idx="1"/>
          </p:nvPr>
        </p:nvPicPr>
        <p:blipFill>
          <a:blip r:embed="rId2" cstate="print"/>
          <a:stretch>
            <a:fillRect/>
          </a:stretch>
        </p:blipFill>
        <p:spPr>
          <a:xfrm>
            <a:off x="0" y="1143000"/>
            <a:ext cx="3581400" cy="2686050"/>
          </a:xfrm>
        </p:spPr>
      </p:pic>
      <p:sp>
        <p:nvSpPr>
          <p:cNvPr id="4" name="Slide Number Placeholder 3"/>
          <p:cNvSpPr>
            <a:spLocks noGrp="1"/>
          </p:cNvSpPr>
          <p:nvPr>
            <p:ph type="sldNum" sz="quarter" idx="11"/>
          </p:nvPr>
        </p:nvSpPr>
        <p:spPr/>
        <p:txBody>
          <a:bodyPr/>
          <a:lstStyle/>
          <a:p>
            <a:fld id="{BC4A4149-F86D-4576-8F6B-20C233E332E7}" type="slidenum">
              <a:rPr lang="en-US" smtClean="0"/>
              <a:pPr/>
              <a:t>4</a:t>
            </a:fld>
            <a:endParaRPr lang="en-US" dirty="0"/>
          </a:p>
        </p:txBody>
      </p:sp>
      <p:pic>
        <p:nvPicPr>
          <p:cNvPr id="8" name="Picture 7" descr="solar4.jpg"/>
          <p:cNvPicPr>
            <a:picLocks noChangeAspect="1"/>
          </p:cNvPicPr>
          <p:nvPr/>
        </p:nvPicPr>
        <p:blipFill>
          <a:blip r:embed="rId3" cstate="print"/>
          <a:stretch>
            <a:fillRect/>
          </a:stretch>
        </p:blipFill>
        <p:spPr>
          <a:xfrm>
            <a:off x="152400" y="4163660"/>
            <a:ext cx="3581400" cy="2694340"/>
          </a:xfrm>
          <a:prstGeom prst="rect">
            <a:avLst/>
          </a:prstGeom>
        </p:spPr>
      </p:pic>
      <p:pic>
        <p:nvPicPr>
          <p:cNvPr id="9" name="Picture 8" descr="solar5.jpg"/>
          <p:cNvPicPr>
            <a:picLocks noChangeAspect="1"/>
          </p:cNvPicPr>
          <p:nvPr/>
        </p:nvPicPr>
        <p:blipFill>
          <a:blip r:embed="rId4" cstate="print"/>
          <a:stretch>
            <a:fillRect/>
          </a:stretch>
        </p:blipFill>
        <p:spPr>
          <a:xfrm>
            <a:off x="3733800" y="4442883"/>
            <a:ext cx="3200400" cy="2415117"/>
          </a:xfrm>
          <a:prstGeom prst="rect">
            <a:avLst/>
          </a:prstGeom>
        </p:spPr>
      </p:pic>
      <p:pic>
        <p:nvPicPr>
          <p:cNvPr id="10" name="Picture 9" descr="solar6.jpg"/>
          <p:cNvPicPr>
            <a:picLocks noChangeAspect="1"/>
          </p:cNvPicPr>
          <p:nvPr/>
        </p:nvPicPr>
        <p:blipFill>
          <a:blip r:embed="rId5" cstate="print"/>
          <a:stretch>
            <a:fillRect/>
          </a:stretch>
        </p:blipFill>
        <p:spPr>
          <a:xfrm>
            <a:off x="6096000" y="2514600"/>
            <a:ext cx="3048000" cy="2286000"/>
          </a:xfrm>
          <a:prstGeom prst="rect">
            <a:avLst/>
          </a:prstGeom>
        </p:spPr>
      </p:pic>
      <p:pic>
        <p:nvPicPr>
          <p:cNvPr id="7" name="Picture 6" descr="solar3.jpg"/>
          <p:cNvPicPr>
            <a:picLocks noChangeAspect="1"/>
          </p:cNvPicPr>
          <p:nvPr/>
        </p:nvPicPr>
        <p:blipFill>
          <a:blip r:embed="rId6" cstate="print"/>
          <a:stretch>
            <a:fillRect/>
          </a:stretch>
        </p:blipFill>
        <p:spPr>
          <a:xfrm>
            <a:off x="3886200" y="1295400"/>
            <a:ext cx="3124200" cy="2343150"/>
          </a:xfrm>
          <a:prstGeom prst="rect">
            <a:avLst/>
          </a:prstGeom>
        </p:spPr>
      </p:pic>
      <p:sp>
        <p:nvSpPr>
          <p:cNvPr id="11" name="TextBox 10"/>
          <p:cNvSpPr txBox="1"/>
          <p:nvPr/>
        </p:nvSpPr>
        <p:spPr>
          <a:xfrm>
            <a:off x="0" y="1143000"/>
            <a:ext cx="1566263" cy="369332"/>
          </a:xfrm>
          <a:prstGeom prst="rect">
            <a:avLst/>
          </a:prstGeom>
          <a:solidFill>
            <a:schemeClr val="accent3">
              <a:lumMod val="60000"/>
              <a:lumOff val="40000"/>
            </a:schemeClr>
          </a:solidFill>
        </p:spPr>
        <p:txBody>
          <a:bodyPr wrap="none" rtlCol="0">
            <a:spAutoFit/>
          </a:bodyPr>
          <a:lstStyle/>
          <a:p>
            <a:r>
              <a:rPr lang="en-US" dirty="0" smtClean="0"/>
              <a:t>Base for Panel </a:t>
            </a:r>
            <a:endParaRPr lang="en-US" dirty="0"/>
          </a:p>
        </p:txBody>
      </p:sp>
      <p:sp>
        <p:nvSpPr>
          <p:cNvPr id="12" name="TextBox 11"/>
          <p:cNvSpPr txBox="1"/>
          <p:nvPr/>
        </p:nvSpPr>
        <p:spPr>
          <a:xfrm>
            <a:off x="0" y="4114801"/>
            <a:ext cx="1219200" cy="646331"/>
          </a:xfrm>
          <a:prstGeom prst="rect">
            <a:avLst/>
          </a:prstGeom>
          <a:solidFill>
            <a:schemeClr val="accent3">
              <a:lumMod val="60000"/>
              <a:lumOff val="40000"/>
            </a:schemeClr>
          </a:solidFill>
        </p:spPr>
        <p:txBody>
          <a:bodyPr wrap="square" rtlCol="0">
            <a:spAutoFit/>
          </a:bodyPr>
          <a:lstStyle/>
          <a:p>
            <a:r>
              <a:rPr lang="en-US" dirty="0" smtClean="0"/>
              <a:t>Completed Panel</a:t>
            </a:r>
            <a:endParaRPr lang="en-US" dirty="0"/>
          </a:p>
        </p:txBody>
      </p:sp>
      <p:sp>
        <p:nvSpPr>
          <p:cNvPr id="13" name="TextBox 12"/>
          <p:cNvSpPr txBox="1"/>
          <p:nvPr/>
        </p:nvSpPr>
        <p:spPr>
          <a:xfrm>
            <a:off x="3810000" y="3200401"/>
            <a:ext cx="2514600" cy="369332"/>
          </a:xfrm>
          <a:prstGeom prst="rect">
            <a:avLst/>
          </a:prstGeom>
          <a:solidFill>
            <a:schemeClr val="accent3">
              <a:lumMod val="60000"/>
              <a:lumOff val="40000"/>
            </a:schemeClr>
          </a:solidFill>
        </p:spPr>
        <p:txBody>
          <a:bodyPr wrap="square" rtlCol="0">
            <a:spAutoFit/>
          </a:bodyPr>
          <a:lstStyle/>
          <a:p>
            <a:r>
              <a:rPr lang="en-US" dirty="0" smtClean="0"/>
              <a:t>Soldering Cells Together</a:t>
            </a:r>
            <a:endParaRPr lang="en-US" dirty="0"/>
          </a:p>
        </p:txBody>
      </p:sp>
      <p:sp>
        <p:nvSpPr>
          <p:cNvPr id="14" name="TextBox 13"/>
          <p:cNvSpPr txBox="1"/>
          <p:nvPr/>
        </p:nvSpPr>
        <p:spPr>
          <a:xfrm>
            <a:off x="7696200" y="4419600"/>
            <a:ext cx="1447800" cy="381000"/>
          </a:xfrm>
          <a:prstGeom prst="rect">
            <a:avLst/>
          </a:prstGeom>
          <a:solidFill>
            <a:schemeClr val="accent3">
              <a:lumMod val="60000"/>
              <a:lumOff val="40000"/>
            </a:schemeClr>
          </a:solidFill>
        </p:spPr>
        <p:txBody>
          <a:bodyPr wrap="square" rtlCol="0">
            <a:spAutoFit/>
          </a:bodyPr>
          <a:lstStyle/>
          <a:p>
            <a:r>
              <a:rPr lang="en-US" dirty="0" smtClean="0"/>
              <a:t>Panel in Use</a:t>
            </a:r>
            <a:endParaRPr lang="en-US" dirty="0"/>
          </a:p>
        </p:txBody>
      </p:sp>
      <p:sp>
        <p:nvSpPr>
          <p:cNvPr id="15" name="TextBox 14"/>
          <p:cNvSpPr txBox="1"/>
          <p:nvPr/>
        </p:nvSpPr>
        <p:spPr>
          <a:xfrm>
            <a:off x="6324600" y="6488668"/>
            <a:ext cx="1905000" cy="369332"/>
          </a:xfrm>
          <a:prstGeom prst="rect">
            <a:avLst/>
          </a:prstGeom>
          <a:solidFill>
            <a:schemeClr val="accent3">
              <a:lumMod val="60000"/>
              <a:lumOff val="40000"/>
            </a:schemeClr>
          </a:solidFill>
        </p:spPr>
        <p:txBody>
          <a:bodyPr wrap="square" rtlCol="0">
            <a:spAutoFit/>
          </a:bodyPr>
          <a:lstStyle/>
          <a:p>
            <a:r>
              <a:rPr lang="en-US" dirty="0" smtClean="0"/>
              <a:t>Charge Controller</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else we will need:</a:t>
            </a:r>
            <a:endParaRPr lang="en-US" dirty="0"/>
          </a:p>
        </p:txBody>
      </p:sp>
      <p:sp>
        <p:nvSpPr>
          <p:cNvPr id="3" name="Content Placeholder 2"/>
          <p:cNvSpPr>
            <a:spLocks noGrp="1"/>
          </p:cNvSpPr>
          <p:nvPr>
            <p:ph idx="1"/>
          </p:nvPr>
        </p:nvSpPr>
        <p:spPr/>
        <p:txBody>
          <a:bodyPr/>
          <a:lstStyle/>
          <a:p>
            <a:r>
              <a:rPr lang="en-US" sz="2400" dirty="0" smtClean="0"/>
              <a:t>One Inverter </a:t>
            </a:r>
            <a:r>
              <a:rPr lang="en-US" sz="2400" b="1" dirty="0" smtClean="0"/>
              <a:t>$150</a:t>
            </a:r>
          </a:p>
          <a:p>
            <a:r>
              <a:rPr lang="en-US" sz="2400" dirty="0" smtClean="0"/>
              <a:t>One Charge Controller (May be able to build one) </a:t>
            </a:r>
            <a:r>
              <a:rPr lang="en-US" sz="2400" b="1" dirty="0" smtClean="0"/>
              <a:t>$150</a:t>
            </a:r>
          </a:p>
          <a:p>
            <a:r>
              <a:rPr lang="en-US" sz="2400" dirty="0" smtClean="0"/>
              <a:t>Twelve Bulbs (CFLs) </a:t>
            </a:r>
            <a:r>
              <a:rPr lang="en-US" sz="2400" b="1" dirty="0" smtClean="0"/>
              <a:t>$60</a:t>
            </a:r>
          </a:p>
          <a:p>
            <a:r>
              <a:rPr lang="en-US" sz="2400" dirty="0" smtClean="0"/>
              <a:t>Wiring </a:t>
            </a:r>
            <a:r>
              <a:rPr lang="en-US" sz="2400" b="1" dirty="0" smtClean="0"/>
              <a:t>$50</a:t>
            </a:r>
            <a:endParaRPr lang="en-US" sz="2400" dirty="0" smtClean="0"/>
          </a:p>
          <a:p>
            <a:r>
              <a:rPr lang="en-US" sz="2400" dirty="0" smtClean="0"/>
              <a:t>Light Fixtures </a:t>
            </a:r>
            <a:r>
              <a:rPr lang="en-US" sz="2400" b="1" dirty="0" smtClean="0"/>
              <a:t>$50</a:t>
            </a:r>
          </a:p>
          <a:p>
            <a:r>
              <a:rPr lang="en-US" sz="2400" dirty="0" smtClean="0"/>
              <a:t>Two deep-cycle Lead-Acid batteries </a:t>
            </a:r>
            <a:r>
              <a:rPr lang="en-US" sz="2400" b="1" dirty="0" smtClean="0"/>
              <a:t>$100</a:t>
            </a:r>
          </a:p>
          <a:p>
            <a:endParaRPr lang="en-US" sz="2400" b="1" dirty="0" smtClean="0"/>
          </a:p>
          <a:p>
            <a:pPr>
              <a:buNone/>
            </a:pPr>
            <a:r>
              <a:rPr lang="en-US" sz="2400" b="1" dirty="0" smtClean="0"/>
              <a:t>(Very) Rough Cost Estimate: $560 </a:t>
            </a:r>
            <a:endParaRPr lang="en-US" sz="2400" dirty="0" smtClean="0"/>
          </a:p>
          <a:p>
            <a:pPr>
              <a:buNone/>
            </a:pPr>
            <a:r>
              <a:rPr lang="en-US" sz="2400" b="1" dirty="0" smtClean="0"/>
              <a:t>	</a:t>
            </a:r>
            <a:r>
              <a:rPr lang="en-US" sz="2400" dirty="0" smtClean="0"/>
              <a:t>(Plus Misc. Hardware and Solar Panels)</a:t>
            </a:r>
          </a:p>
          <a:p>
            <a:endParaRPr lang="en-US" dirty="0"/>
          </a:p>
        </p:txBody>
      </p:sp>
      <p:sp>
        <p:nvSpPr>
          <p:cNvPr id="4" name="Slide Number Placeholder 3"/>
          <p:cNvSpPr>
            <a:spLocks noGrp="1"/>
          </p:cNvSpPr>
          <p:nvPr>
            <p:ph type="sldNum" sz="quarter" idx="11"/>
          </p:nvPr>
        </p:nvSpPr>
        <p:spPr/>
        <p:txBody>
          <a:bodyPr/>
          <a:lstStyle/>
          <a:p>
            <a:fld id="{BC4A4149-F86D-4576-8F6B-20C233E332E7}" type="slidenum">
              <a:rPr lang="en-US" smtClean="0"/>
              <a:pPr/>
              <a:t>5</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641</TotalTime>
  <Words>481</Words>
  <Application>Microsoft Office PowerPoint</Application>
  <PresentationFormat>On-screen Show (4:3)</PresentationFormat>
  <Paragraphs>63</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Project: Electrification of Haiti (Solar Aspect)</vt:lpstr>
      <vt:lpstr>Electricity Needs</vt:lpstr>
      <vt:lpstr>Solar Options</vt:lpstr>
      <vt:lpstr>Homemade Solar Panel Building Process</vt:lpstr>
      <vt:lpstr>What else we will need: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Rich Wells</dc:creator>
  <cp:lastModifiedBy>Jennifer</cp:lastModifiedBy>
  <cp:revision>57</cp:revision>
  <dcterms:created xsi:type="dcterms:W3CDTF">2009-01-03T18:21:19Z</dcterms:created>
  <dcterms:modified xsi:type="dcterms:W3CDTF">2012-02-28T05:23:00Z</dcterms:modified>
</cp:coreProperties>
</file>